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17" r:id="rId2"/>
    <p:sldId id="318" r:id="rId3"/>
    <p:sldId id="319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42" r:id="rId13"/>
    <p:sldId id="357" r:id="rId14"/>
    <p:sldId id="354" r:id="rId15"/>
    <p:sldId id="355" r:id="rId16"/>
    <p:sldId id="356" r:id="rId17"/>
    <p:sldId id="332" r:id="rId18"/>
    <p:sldId id="358" r:id="rId19"/>
    <p:sldId id="360" r:id="rId20"/>
    <p:sldId id="345" r:id="rId21"/>
    <p:sldId id="3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94209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6719" autoAdjust="0"/>
    <p:restoredTop sz="94696"/>
  </p:normalViewPr>
  <p:slideViewPr>
    <p:cSldViewPr snapToGrid="0" snapToObjects="1">
      <p:cViewPr varScale="1">
        <p:scale>
          <a:sx n="62" d="100"/>
          <a:sy n="62" d="100"/>
        </p:scale>
        <p:origin x="-96" y="-3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747659CB-BF84-F74F-95EB-6F953048C7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School of …………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B7085A3-07F8-A34F-9A0B-6F4694CDA1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A5B50-FE66-4811-A7C0-F2204DDD6E2E}" type="datetime1">
              <a:rPr lang="en-IN" smtClean="0"/>
              <a:pPr/>
              <a:t>14-12-2021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FA908EB-DD7C-3B4A-A7DF-2AF619263E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CB1C41E-5188-D247-8003-4D23BEC7A9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92BAF-94A5-4240-A2BF-E6524060C5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51061773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wmf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wmf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School of …………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C690E-70AB-4958-AB81-B252725AC6AD}" type="datetime1">
              <a:rPr lang="en-IN" smtClean="0"/>
              <a:pPr/>
              <a:t>14-12-2021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DEA72-A9DA-0241-B584-7E6AEC2B0F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44403577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7A51A5-507D-7240-9F56-DD7EA04A7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4C527D8-0F25-C74A-A33A-50E2C4ECC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087DB8D-2085-BA4F-BAA0-77C98445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9C56-92CE-47B2-ACB2-4F555ABA3A72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314435B-1C12-E548-9938-754F28F1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70445A2-F60F-8B4C-8CF6-5D16442B9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79454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795C-9FBC-E649-BC83-1E0949D05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C366DD0-31C0-B144-B38B-DD81A100A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6741D1B-40DA-2741-A4B3-7EAAD6A42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F58B1-DF52-4F70-B763-700FC8E9FEA0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43DE584-0159-E747-A6DC-AA897D1EC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D84B54D-88D0-5843-AB57-7A4A6194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92495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F6ED751-46A5-E944-BFD1-6418997625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F849067-FF63-A545-B8AB-1D4C2EB81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78A832E-7C18-E844-AD16-385329DD3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87FA2-9D0A-48BA-8A36-22DA4A1EC439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7ED703F-ADE5-7446-B855-CC8642245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BBEDA4-FFEC-2D4E-8187-CE6014862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8481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FFA42D-0166-F145-BD9D-8B3F9DD6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87C57CD-2153-2947-8A7E-E315EC1F1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071A5E5-6204-D748-9A98-B9C434AF0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34AB2-DC36-478B-AB99-42055C145F48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AA08948-513D-EE42-BC00-37C51879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ACB9B26-AAA6-5349-A5C1-4C2138338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1970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29FFC2-AB03-DB42-9BD8-B2227823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300DE38-3033-9F47-AA4C-8B5E13B4D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317132D-85B2-7949-AF1E-F8BE8D429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DFD8A-3890-4F1F-B12B-D681F9110C31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9D7402D-FCC8-324B-9252-6DB27CF53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34C1BD5-59DB-F841-84E8-7C615B4D5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8305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F97CB5-04AC-B145-8DFB-EB6410E6E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1F8E368-D415-204B-ACAA-F2A7CF20C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017E3FC-7CBB-1247-A715-756F7891E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BBD3D62-50EC-C044-98A5-8700F758E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06B72-FD0C-4718-AF10-7BB8D430169A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A2EAB96-574C-E141-B587-FE77CA3AF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07F35D1-150B-B64E-B84A-2048D42B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81012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0B7533F-17AF-804A-A825-268C243B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E659667-F4B2-D34A-84DB-2D0B3B7E9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43CC843-ECAB-E845-A911-4684E7635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B39753F-B4DE-CE4B-B215-45927F9B7F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0267AF6-C258-E74A-972A-43ACAF121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3AB73E8-AA99-9D44-B73A-36DAB298D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AF295-340C-4891-B250-3853F7357173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0067D41-A024-DF40-9456-B595B1820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22720FB-7B0C-3744-BA3E-16919C38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40336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BF3F3C-AADB-6B41-A93A-646C8073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5F44714-C02E-224F-9D69-9FD099B1B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584F0-01E0-40D7-8F57-047FE452AF4F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428516B-7AA2-444C-8C23-2484FBA9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EB44E81-FED1-6D4E-AA56-C90660548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8281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BAB9069D-ACC1-2846-BB69-0C25ABE4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3A4AA-E395-466A-A7A4-6B7D85D26E0C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67E34F7-C671-004D-809D-FAA835295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9B55E6A-D1AE-1B44-AE7B-9AA711C2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07050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579681E-D7B2-6449-AF06-3270CDE66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82A3C9-366D-3940-BC0B-0CFC92033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953DC75-2188-D14F-8B64-470BD5171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FC69DD6-BF4D-1F43-9CC6-5D52D231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93B69-3894-4C77-B995-7BDB70807655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8346F58-8566-B14B-9E2D-ADD0E3195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9B0B562-EE07-E941-B226-A14AAE532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82632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B98EB8B-69D9-6A4D-9AB7-AFFFB081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53FAE5A-CA14-1A43-91AA-DCAA4B553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9E1AAA7-3BF0-344A-88DF-721AE46FD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43809F0-5FCF-8B4E-A9EF-F54690804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EE046-EB2A-4FB4-8D5F-BBE901205507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9E36D1F-45BA-FA43-9565-4D8F77952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4A31EC5-CE1A-2F4E-AB06-9D0E90530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1127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"/>
            <a:lum/>
            <a:extLst>
              <a:ext uri="{BEBA8EAE-BF5A-486C-A8C5-ECC9F3942E4B}">
                <a14:imgProps xmlns=""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brightnessContrast bright="-23000" contrast="1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2329BE7-407A-964A-8517-6D42CF674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97E2056-654E-8345-A333-D4E1EA341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DFC04D6-869A-864D-95B4-1005B9A7C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2BA8A-BF79-426D-BD2A-1233791274C1}" type="datetime1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D2A2738-A23A-F74B-92DF-8746BC7CD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B72659A-8EA6-A843-9183-BBE98959F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3F5DA-0F3F-FF46-BDE9-7495294E9A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00072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microsoft.com/office/2007/relationships/media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file:///C:\Users\hp\Downloads\Basics%20of%20Orthographic%20Projection.mp4" TargetMode="Externa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8.jpeg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5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itg.ac.in/kpmech/ME111-2016/ORTHOGRAPHIC%20PROJECTIONS-1%20(2016)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n.wikipedia.org/wiki/Multiview_projection" TargetMode="External"/><Relationship Id="rId4" Type="http://schemas.openxmlformats.org/officeDocument/2006/relationships/hyperlink" Target="https://www.fd.cvut.cz/department/k611/PEDAGOG/K611GM_A_soubory/4_Multiview_Drawing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719ED99B-DBC5-4426-BBC6-8BBB2E2998D2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5" y="0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School of Mechanical Engineering</a:t>
            </a:r>
          </a:p>
          <a:p>
            <a:pPr fontAlgn="base"/>
            <a:r>
              <a:rPr lang="en-I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</a:t>
            </a:r>
            <a:r>
              <a:rPr lang="en-I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15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I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Course </a:t>
            </a: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IN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Engineering Graphics</a:t>
            </a:r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base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A311BE22-15C4-49E9-92D6-1535F166D04E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       Faculty Name:    </a:t>
            </a:r>
            <a:r>
              <a:rPr kumimoji="0" lang="en-IN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K.S.Srikanth</a:t>
            </a: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                                 Program Name: </a:t>
            </a:r>
            <a:r>
              <a:rPr kumimoji="0" lang="en-IN" altLang="zh-CN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B.Tech</a:t>
            </a: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A7D3D7F-37FF-43C2-AB10-6A15E1541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47"/>
            <a:ext cx="1504949" cy="1023587"/>
          </a:xfrm>
          <a:prstGeom prst="rect">
            <a:avLst/>
          </a:prstGeom>
        </p:spPr>
      </p:pic>
      <p:sp>
        <p:nvSpPr>
          <p:cNvPr id="7" name="Title 3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>
            <a:normAutofit fontScale="97500"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4400" dirty="0" err="1" smtClean="0"/>
              <a:t>Multiview</a:t>
            </a:r>
            <a:r>
              <a:rPr lang="en-US" sz="4400" dirty="0" smtClean="0"/>
              <a:t> Drawing </a:t>
            </a:r>
            <a:br>
              <a:rPr lang="en-US" sz="4400" dirty="0" smtClean="0"/>
            </a:br>
            <a:r>
              <a:rPr lang="en-US" sz="4400" dirty="0" smtClean="0"/>
              <a:t>Orthographic Projection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Subtitle 4"/>
          <p:cNvSpPr txBox="1">
            <a:spLocks/>
          </p:cNvSpPr>
          <p:nvPr/>
        </p:nvSpPr>
        <p:spPr>
          <a:xfrm>
            <a:off x="1524000" y="3509963"/>
            <a:ext cx="9144000" cy="165576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Ist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Year</a:t>
            </a:r>
          </a:p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err="1" smtClean="0"/>
              <a:t>Ist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Semester</a:t>
            </a:r>
          </a:p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Galgotias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University</a:t>
            </a:r>
          </a:p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2020-21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="" xmlns:a16="http://schemas.microsoft.com/office/drawing/2014/main" id="{6C20E0FC-3D0A-4B90-A89E-6295C9C7FD2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  <p:ext uri="{42D2F446-02D8-4167-A562-619A0277C38B}">
                <p15:isNarration xmlns=""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5997" y="4709507"/>
            <a:ext cx="2285999" cy="1714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63560" y="507024"/>
            <a:ext cx="27045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BME01T1001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5921593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2762"/>
    </mc:Choice>
    <mc:Fallback>
      <p:transition spd="slow" advTm="42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US" sz="2800" dirty="0" smtClean="0"/>
              <a:t>Duplicate Views are Unnecessary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" name="Picture 4" descr="multiview 4"/>
          <p:cNvPicPr>
            <a:picLocks noChangeAspect="1" noChangeArrowheads="1"/>
          </p:cNvPicPr>
          <p:nvPr/>
        </p:nvPicPr>
        <p:blipFill>
          <a:blip r:embed="rId3"/>
          <a:srcRect b="15860"/>
          <a:stretch>
            <a:fillRect/>
          </a:stretch>
        </p:blipFill>
        <p:spPr bwMode="auto">
          <a:xfrm>
            <a:off x="2312151" y="1371600"/>
            <a:ext cx="4462463" cy="3200400"/>
          </a:xfrm>
          <a:prstGeom prst="rect">
            <a:avLst/>
          </a:prstGeom>
          <a:noFill/>
        </p:spPr>
      </p:pic>
      <p:pic>
        <p:nvPicPr>
          <p:cNvPr id="9" name="Picture 5" descr="multiview 3"/>
          <p:cNvPicPr>
            <a:picLocks noChangeAspect="1" noChangeArrowheads="1"/>
          </p:cNvPicPr>
          <p:nvPr/>
        </p:nvPicPr>
        <p:blipFill>
          <a:blip r:embed="rId4"/>
          <a:srcRect b="17294"/>
          <a:stretch>
            <a:fillRect/>
          </a:stretch>
        </p:blipFill>
        <p:spPr bwMode="auto">
          <a:xfrm>
            <a:off x="6731751" y="2209800"/>
            <a:ext cx="4535488" cy="2057400"/>
          </a:xfrm>
          <a:prstGeom prst="rect">
            <a:avLst/>
          </a:prstGeom>
          <a:noFill/>
        </p:spPr>
      </p:pic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2540751" y="5029200"/>
            <a:ext cx="8534400" cy="119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 b="1"/>
              <a:t>Only 2 views are needed for these examples</a:t>
            </a:r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US" sz="2800" dirty="0" smtClean="0"/>
              <a:t>Sketching Activity</a:t>
            </a:r>
            <a:br>
              <a:rPr lang="en-US" sz="2800" dirty="0" smtClean="0"/>
            </a:br>
            <a:r>
              <a:rPr lang="en-US" sz="2800" dirty="0" smtClean="0"/>
              <a:t>Lego Part – </a:t>
            </a:r>
            <a:r>
              <a:rPr lang="en-US" sz="2800" dirty="0" err="1" smtClean="0"/>
              <a:t>Multiview</a:t>
            </a:r>
            <a:r>
              <a:rPr lang="en-US" sz="2800" dirty="0" smtClean="0"/>
              <a:t> Drawing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" name="Picture 4" descr="Multiview - Lego Par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76847" y="1330729"/>
            <a:ext cx="8458200" cy="5105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r>
                <a:rPr lang="en-IN" sz="2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Animation Video</a:t>
              </a:r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pic>
        <p:nvPicPr>
          <p:cNvPr id="9" name="Basics of Orthographic Projection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957895" y="1299755"/>
            <a:ext cx="6609805" cy="495735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9597"/>
    </mc:Choice>
    <mc:Fallback>
      <p:transition spd="slow" advTm="69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="" xmlns:p14="http://schemas.microsoft.com/office/powerpoint/2010/main">
        <p14:playEvt time="1506" objId="8"/>
        <p14:triggerEvt type="onClick" time="1506" objId="8"/>
        <p14:stopEvt time="69597" objId="8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r>
                <a:rPr lang="en-IN" sz="2800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Pictorial Drawing</a:t>
              </a:r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750627" y="1596789"/>
            <a:ext cx="5986350" cy="3693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 smtClean="0"/>
              <a:t>A </a:t>
            </a:r>
            <a:r>
              <a:rPr lang="en-US" u="sng" dirty="0" smtClean="0"/>
              <a:t>pictorial drawing</a:t>
            </a:r>
            <a:r>
              <a:rPr lang="en-US" dirty="0" smtClean="0"/>
              <a:t>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Shows the object as it </a:t>
            </a:r>
            <a:r>
              <a:rPr lang="en-US" u="sng" dirty="0" smtClean="0"/>
              <a:t>appears,</a:t>
            </a:r>
            <a:r>
              <a:rPr lang="en-US" dirty="0" smtClean="0"/>
              <a:t> not </a:t>
            </a:r>
            <a:r>
              <a:rPr lang="en-US" u="sng" dirty="0" smtClean="0"/>
              <a:t>as it really is</a:t>
            </a:r>
            <a:r>
              <a:rPr lang="en-US" dirty="0" smtClean="0"/>
              <a:t>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Holes in the base appear as ellipses, not as true circles.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Is a drawing.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Shows an object as it would appear in a photograph.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Shows the way an object looks, in general.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It does not show, the exact forms and relationships of the parts that make up the object.</a:t>
            </a:r>
          </a:p>
          <a:p>
            <a:pPr lvl="1"/>
            <a:endParaRPr lang="en-US" dirty="0" smtClean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sng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  <a:t/>
            </a:r>
            <a:br>
              <a:rPr kumimoji="0" lang="en-US" sz="1800" b="0" i="0" u="sng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</a:br>
            <a:endParaRPr kumimoji="0" lang="en-US" sz="1800" b="0" i="0" u="sng" strike="noStrike" cap="none" normalizeH="0" baseline="0" dirty="0">
              <a:ln>
                <a:noFill/>
              </a:ln>
              <a:solidFill>
                <a:srgbClr val="888888"/>
              </a:solidFill>
              <a:effectLst/>
              <a:latin typeface="Arial" charset="0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  <a:t/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8387689" y="1046273"/>
          <a:ext cx="3810000" cy="3810000"/>
        </p:xfrm>
        <a:graphic>
          <a:graphicData uri="http://schemas.openxmlformats.org/presentationml/2006/ole">
            <p:oleObj spid="_x0000_s4098" name="Photo House" r:id="rId4" imgW="1770892" imgH="1770892" progId="">
              <p:embed/>
            </p:oleObj>
          </a:graphicData>
        </a:graphic>
      </p:graphicFrame>
      <p:graphicFrame>
        <p:nvGraphicFramePr>
          <p:cNvPr id="8" name="Object 6"/>
          <p:cNvGraphicFramePr>
            <a:graphicFrameLocks noChangeAspect="1"/>
          </p:cNvGraphicFramePr>
          <p:nvPr/>
        </p:nvGraphicFramePr>
        <p:xfrm>
          <a:off x="5689" y="3554268"/>
          <a:ext cx="4419600" cy="2901950"/>
        </p:xfrm>
        <a:graphic>
          <a:graphicData uri="http://schemas.openxmlformats.org/presentationml/2006/ole">
            <p:oleObj spid="_x0000_s4099" name="Photo House" r:id="rId5" imgW="1420251" imgH="932374" progId="">
              <p:embed/>
            </p:oleObj>
          </a:graphicData>
        </a:graphic>
      </p:graphicFrame>
      <p:sp>
        <p:nvSpPr>
          <p:cNvPr id="9" name="Rectangle 7"/>
          <p:cNvSpPr>
            <a:spLocks noChangeArrowheads="1"/>
          </p:cNvSpPr>
          <p:nvPr/>
        </p:nvSpPr>
        <p:spPr bwMode="auto">
          <a:xfrm rot="18975876">
            <a:off x="1926952" y="4539398"/>
            <a:ext cx="39243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buFont typeface="Monotype Sorts" pitchFamily="2" charset="2"/>
              <a:buNone/>
            </a:pPr>
            <a:r>
              <a:rPr lang="en-US" sz="4000" i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charset="0"/>
              </a:rPr>
              <a:t>Pictorial Drawing</a:t>
            </a: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 rot="20029868">
            <a:off x="9578667" y="1579724"/>
            <a:ext cx="2611438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buFont typeface="Monotype Sorts" pitchFamily="2" charset="2"/>
              <a:buNone/>
            </a:pPr>
            <a:r>
              <a:rPr lang="en-US" sz="4000" i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charset="0"/>
              </a:rPr>
              <a:t>Photograph</a:t>
            </a:r>
          </a:p>
        </p:txBody>
      </p:sp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57880"/>
    </mc:Choice>
    <mc:Fallback>
      <p:transition spd="slow" advTm="5788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r>
                <a:rPr lang="en-US" sz="2800" dirty="0" err="1" smtClean="0"/>
                <a:t>Multiview</a:t>
              </a:r>
              <a:r>
                <a:rPr lang="en-US" sz="2800" dirty="0" smtClean="0"/>
                <a:t> Drawing–3 view and Pictorial</a:t>
              </a:r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pic>
        <p:nvPicPr>
          <p:cNvPr id="9" name="Picture 4" descr="3 view Lego Par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64229" y="1208020"/>
            <a:ext cx="7911737" cy="51567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9597"/>
    </mc:Choice>
    <mc:Fallback>
      <p:transition spd="slow" advTm="69597"/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="" xmlns:p14="http://schemas.microsoft.com/office/powerpoint/2010/main">
        <p14:playEvt time="1506" objId="8"/>
        <p14:triggerEvt type="onClick" time="1506" objId="8"/>
        <p14:stopEvt time="69597" objId="8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sp>
        <p:nvSpPr>
          <p:cNvPr id="9" name="Rectangle 3" descr="Rectangle: Click to edit Master text styles&#10;Second level&#10;Third level&#10;Fourth level&#10;Fifth level"/>
          <p:cNvSpPr txBox="1">
            <a:spLocks noChangeArrowheads="1"/>
          </p:cNvSpPr>
          <p:nvPr/>
        </p:nvSpPr>
        <p:spPr>
          <a:xfrm>
            <a:off x="685800" y="1046273"/>
            <a:ext cx="7926388" cy="1123950"/>
          </a:xfrm>
          <a:prstGeom prst="rect">
            <a:avLst/>
          </a:prstGeom>
        </p:spPr>
        <p:txBody>
          <a:bodyPr/>
          <a:lstStyle/>
          <a:p>
            <a:pPr marL="485775" marR="0" lvl="0" indent="-485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Unfolding the box produces an arrangement of the six views</a:t>
            </a:r>
          </a:p>
          <a:p>
            <a:pPr marL="485775" marR="0" lvl="0" indent="-485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0" name="Object 8"/>
          <p:cNvGraphicFramePr>
            <a:graphicFrameLocks noChangeAspect="1"/>
          </p:cNvGraphicFramePr>
          <p:nvPr/>
        </p:nvGraphicFramePr>
        <p:xfrm>
          <a:off x="2623457" y="1897944"/>
          <a:ext cx="7543800" cy="4252912"/>
        </p:xfrm>
        <a:graphic>
          <a:graphicData uri="http://schemas.openxmlformats.org/presentationml/2006/ole">
            <p:oleObj spid="_x0000_s1026" name="Drawing" r:id="rId4" imgW="9039225" imgH="5095875" progId="">
              <p:embed/>
            </p:oleObj>
          </a:graphicData>
        </a:graphic>
      </p:graphicFrame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167257" y="1036748"/>
            <a:ext cx="1524000" cy="1381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9597"/>
    </mc:Choice>
    <mc:Fallback>
      <p:transition spd="slow" advTm="69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  <p:extLst mod="1">
    <p:ext uri="{E180D4A7-C9FB-4DFB-919C-405C955672EB}">
      <p14:showEvtLst xmlns="" xmlns:p14="http://schemas.microsoft.com/office/powerpoint/2010/main">
        <p14:playEvt time="1506" objId="8"/>
        <p14:triggerEvt type="onClick" time="1506" objId="8"/>
        <p14:stopEvt time="69597" objId="8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sp>
        <p:nvSpPr>
          <p:cNvPr id="12" name="Title 1"/>
          <p:cNvSpPr txBox="1">
            <a:spLocks/>
          </p:cNvSpPr>
          <p:nvPr/>
        </p:nvSpPr>
        <p:spPr>
          <a:xfrm>
            <a:off x="1920256" y="274639"/>
            <a:ext cx="822960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			View Alignments 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844056" y="1322965"/>
            <a:ext cx="4096328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 orthographic projections, the views are aligned such that each point on the object is lined up with itself all three views.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Each view shows two dimensions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Top: width and depth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Front: height and width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Right side: height and depth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6825021" y="4105562"/>
            <a:ext cx="1228438" cy="1228438"/>
            <a:chOff x="1981200" y="5334000"/>
            <a:chExt cx="1228438" cy="1228438"/>
          </a:xfrm>
        </p:grpSpPr>
        <p:grpSp>
          <p:nvGrpSpPr>
            <p:cNvPr id="68" name="Group 4"/>
            <p:cNvGrpSpPr/>
            <p:nvPr/>
          </p:nvGrpSpPr>
          <p:grpSpPr>
            <a:xfrm>
              <a:off x="1981200" y="5334000"/>
              <a:ext cx="1228438" cy="1228438"/>
              <a:chOff x="1981200" y="5334000"/>
              <a:chExt cx="1228438" cy="1228438"/>
            </a:xfrm>
          </p:grpSpPr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rcRect l="12243" t="66397" r="61187" b="15690"/>
              <a:stretch/>
            </p:blipFill>
            <p:spPr>
              <a:xfrm>
                <a:off x="1981200" y="5334000"/>
                <a:ext cx="1228438" cy="1228438"/>
              </a:xfrm>
              <a:prstGeom prst="rect">
                <a:avLst/>
              </a:prstGeom>
            </p:spPr>
          </p:pic>
          <p:sp>
            <p:nvSpPr>
              <p:cNvPr id="71" name="Rectangle 70"/>
              <p:cNvSpPr/>
              <p:nvPr/>
            </p:nvSpPr>
            <p:spPr>
              <a:xfrm>
                <a:off x="2210954" y="6096000"/>
                <a:ext cx="237838" cy="3048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Rectangle 68"/>
            <p:cNvSpPr/>
            <p:nvPr/>
          </p:nvSpPr>
          <p:spPr>
            <a:xfrm>
              <a:off x="2800925" y="5546437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853743" y="1381559"/>
            <a:ext cx="1626754" cy="1644073"/>
            <a:chOff x="6981537" y="3886200"/>
            <a:chExt cx="1626754" cy="1644073"/>
          </a:xfrm>
        </p:grpSpPr>
        <p:pic>
          <p:nvPicPr>
            <p:cNvPr id="73" name="Picture 7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8191" t="31111" r="7248" b="44916"/>
            <a:stretch/>
          </p:blipFill>
          <p:spPr>
            <a:xfrm>
              <a:off x="7010400" y="3886200"/>
              <a:ext cx="1597891" cy="1644073"/>
            </a:xfrm>
            <a:prstGeom prst="rect">
              <a:avLst/>
            </a:prstGeom>
          </p:spPr>
        </p:pic>
        <p:sp>
          <p:nvSpPr>
            <p:cNvPr id="74" name="Rectangle 73"/>
            <p:cNvSpPr/>
            <p:nvPr/>
          </p:nvSpPr>
          <p:spPr>
            <a:xfrm>
              <a:off x="7100456" y="5036127"/>
              <a:ext cx="223982" cy="2851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809345" y="4687454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8305800" y="4828309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7839369" y="4191000"/>
              <a:ext cx="208969" cy="2274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981537" y="4163289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9219545" y="3960090"/>
            <a:ext cx="1191491" cy="1373910"/>
            <a:chOff x="4821382" y="5188527"/>
            <a:chExt cx="1191491" cy="1373910"/>
          </a:xfrm>
        </p:grpSpPr>
        <p:pic>
          <p:nvPicPr>
            <p:cNvPr id="80" name="Picture 7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58990" t="66263" r="15239" b="15825"/>
            <a:stretch/>
          </p:blipFill>
          <p:spPr>
            <a:xfrm>
              <a:off x="4821382" y="5334000"/>
              <a:ext cx="1191491" cy="1228437"/>
            </a:xfrm>
            <a:prstGeom prst="rect">
              <a:avLst/>
            </a:prstGeom>
          </p:spPr>
        </p:pic>
        <p:sp>
          <p:nvSpPr>
            <p:cNvPr id="81" name="Rectangle 80"/>
            <p:cNvSpPr/>
            <p:nvPr/>
          </p:nvSpPr>
          <p:spPr>
            <a:xfrm>
              <a:off x="5599544" y="5851237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029200" y="5188527"/>
              <a:ext cx="361373" cy="450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6852732" y="2501896"/>
            <a:ext cx="1200727" cy="1226127"/>
            <a:chOff x="2438400" y="3674918"/>
            <a:chExt cx="1200727" cy="1226127"/>
          </a:xfrm>
        </p:grpSpPr>
        <p:pic>
          <p:nvPicPr>
            <p:cNvPr id="84" name="Picture 8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12642" t="36667" r="61387" b="45455"/>
            <a:stretch/>
          </p:blipFill>
          <p:spPr>
            <a:xfrm>
              <a:off x="2438400" y="3674918"/>
              <a:ext cx="1200727" cy="1226127"/>
            </a:xfrm>
            <a:prstGeom prst="rect">
              <a:avLst/>
            </a:prstGeom>
          </p:spPr>
        </p:pic>
        <p:sp>
          <p:nvSpPr>
            <p:cNvPr id="85" name="Rectangle 84"/>
            <p:cNvSpPr/>
            <p:nvPr/>
          </p:nvSpPr>
          <p:spPr>
            <a:xfrm>
              <a:off x="2971800" y="3886200"/>
              <a:ext cx="237838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3090719" y="4313600"/>
              <a:ext cx="548408" cy="5010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8534911" y="2628468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6586032" y="4981047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89" name="TextBox 88"/>
          <p:cNvSpPr txBox="1"/>
          <p:nvPr/>
        </p:nvSpPr>
        <p:spPr>
          <a:xfrm>
            <a:off x="8939589" y="4965807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6578411" y="3411215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91" name="Oval 90"/>
          <p:cNvSpPr/>
          <p:nvPr/>
        </p:nvSpPr>
        <p:spPr>
          <a:xfrm>
            <a:off x="8824878" y="2735345"/>
            <a:ext cx="115455" cy="125266"/>
          </a:xfrm>
          <a:prstGeom prst="ellipse">
            <a:avLst/>
          </a:prstGeom>
          <a:noFill/>
          <a:ln w="158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6812144" y="5214618"/>
            <a:ext cx="115455" cy="125266"/>
          </a:xfrm>
          <a:prstGeom prst="ellipse">
            <a:avLst/>
          </a:prstGeom>
          <a:noFill/>
          <a:ln w="158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828816" y="3630718"/>
            <a:ext cx="115455" cy="125266"/>
          </a:xfrm>
          <a:prstGeom prst="ellipse">
            <a:avLst/>
          </a:prstGeom>
          <a:noFill/>
          <a:ln w="158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9179319" y="5230312"/>
            <a:ext cx="115455" cy="125266"/>
          </a:xfrm>
          <a:prstGeom prst="ellipse">
            <a:avLst/>
          </a:prstGeom>
          <a:noFill/>
          <a:ln w="158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/>
          <p:cNvCxnSpPr/>
          <p:nvPr/>
        </p:nvCxnSpPr>
        <p:spPr>
          <a:xfrm flipV="1">
            <a:off x="6866456" y="3712208"/>
            <a:ext cx="0" cy="156362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6870873" y="5275832"/>
            <a:ext cx="2367175" cy="2882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9981839" y="2057547"/>
            <a:ext cx="115455" cy="125266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9768517" y="4058114"/>
            <a:ext cx="115455" cy="125266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/>
          <p:nvPr/>
        </p:nvCxnSpPr>
        <p:spPr>
          <a:xfrm flipV="1">
            <a:off x="8030410" y="3122992"/>
            <a:ext cx="0" cy="967513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7973673" y="3046596"/>
            <a:ext cx="115455" cy="125266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7954819" y="4052522"/>
            <a:ext cx="115455" cy="125266"/>
          </a:xfrm>
          <a:prstGeom prst="ellipse">
            <a:avLst/>
          </a:prstGeom>
          <a:noFill/>
          <a:ln w="158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9563248" y="2060426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7695114" y="3712398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04" name="TextBox 103"/>
          <p:cNvSpPr txBox="1"/>
          <p:nvPr/>
        </p:nvSpPr>
        <p:spPr>
          <a:xfrm>
            <a:off x="7992174" y="2788980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05" name="TextBox 104"/>
          <p:cNvSpPr txBox="1"/>
          <p:nvPr/>
        </p:nvSpPr>
        <p:spPr>
          <a:xfrm>
            <a:off x="9516792" y="4059032"/>
            <a:ext cx="410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106" name="Straight Connector 105"/>
          <p:cNvCxnSpPr/>
          <p:nvPr/>
        </p:nvCxnSpPr>
        <p:spPr>
          <a:xfrm>
            <a:off x="8012546" y="4115155"/>
            <a:ext cx="1809130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7" name="Group 106"/>
          <p:cNvGrpSpPr/>
          <p:nvPr/>
        </p:nvGrpSpPr>
        <p:grpSpPr>
          <a:xfrm>
            <a:off x="6475105" y="4117829"/>
            <a:ext cx="358452" cy="1151662"/>
            <a:chOff x="5002766" y="2457466"/>
            <a:chExt cx="358452" cy="1151662"/>
          </a:xfrm>
        </p:grpSpPr>
        <p:cxnSp>
          <p:nvCxnSpPr>
            <p:cNvPr id="108" name="Straight Connector 107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Group 110"/>
          <p:cNvGrpSpPr/>
          <p:nvPr/>
        </p:nvGrpSpPr>
        <p:grpSpPr>
          <a:xfrm>
            <a:off x="10428535" y="4117829"/>
            <a:ext cx="358452" cy="1151662"/>
            <a:chOff x="5002766" y="2457466"/>
            <a:chExt cx="358452" cy="1151662"/>
          </a:xfrm>
        </p:grpSpPr>
        <p:cxnSp>
          <p:nvCxnSpPr>
            <p:cNvPr id="112" name="Straight Connector 111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/>
          <p:cNvGrpSpPr/>
          <p:nvPr/>
        </p:nvGrpSpPr>
        <p:grpSpPr>
          <a:xfrm rot="5400000">
            <a:off x="7255971" y="4934357"/>
            <a:ext cx="358452" cy="1151662"/>
            <a:chOff x="5002766" y="2457466"/>
            <a:chExt cx="358452" cy="1151662"/>
          </a:xfrm>
        </p:grpSpPr>
        <p:cxnSp>
          <p:nvCxnSpPr>
            <p:cNvPr id="116" name="Straight Connector 115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Group 118"/>
          <p:cNvGrpSpPr/>
          <p:nvPr/>
        </p:nvGrpSpPr>
        <p:grpSpPr>
          <a:xfrm rot="5400000">
            <a:off x="7276343" y="1707010"/>
            <a:ext cx="358452" cy="1151662"/>
            <a:chOff x="5002766" y="2457466"/>
            <a:chExt cx="358452" cy="1151662"/>
          </a:xfrm>
        </p:grpSpPr>
        <p:cxnSp>
          <p:nvCxnSpPr>
            <p:cNvPr id="120" name="Straight Connector 119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Group 122"/>
          <p:cNvGrpSpPr/>
          <p:nvPr/>
        </p:nvGrpSpPr>
        <p:grpSpPr>
          <a:xfrm>
            <a:off x="6485423" y="2532024"/>
            <a:ext cx="358452" cy="1151662"/>
            <a:chOff x="5002766" y="2457466"/>
            <a:chExt cx="358452" cy="1151662"/>
          </a:xfrm>
        </p:grpSpPr>
        <p:cxnSp>
          <p:nvCxnSpPr>
            <p:cNvPr id="124" name="Straight Connector 123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/>
          <p:cNvGrpSpPr/>
          <p:nvPr/>
        </p:nvGrpSpPr>
        <p:grpSpPr>
          <a:xfrm rot="5400000">
            <a:off x="9634653" y="4943784"/>
            <a:ext cx="358452" cy="1151662"/>
            <a:chOff x="5002766" y="2457466"/>
            <a:chExt cx="358452" cy="1151662"/>
          </a:xfrm>
        </p:grpSpPr>
        <p:cxnSp>
          <p:nvCxnSpPr>
            <p:cNvPr id="128" name="Straight Connector 127"/>
            <p:cNvCxnSpPr/>
            <p:nvPr/>
          </p:nvCxnSpPr>
          <p:spPr>
            <a:xfrm flipH="1">
              <a:off x="5002766" y="2457466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 flipH="1">
              <a:off x="5003550" y="3609128"/>
              <a:ext cx="357668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/>
            <p:nvPr/>
          </p:nvCxnSpPr>
          <p:spPr>
            <a:xfrm flipH="1">
              <a:off x="5181600" y="2457467"/>
              <a:ext cx="784" cy="1150912"/>
            </a:xfrm>
            <a:prstGeom prst="straightConnector1">
              <a:avLst/>
            </a:prstGeom>
            <a:ln w="95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TextBox 130"/>
          <p:cNvSpPr txBox="1"/>
          <p:nvPr/>
        </p:nvSpPr>
        <p:spPr>
          <a:xfrm rot="16200000">
            <a:off x="6021270" y="4455460"/>
            <a:ext cx="96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132" name="TextBox 131"/>
          <p:cNvSpPr txBox="1"/>
          <p:nvPr/>
        </p:nvSpPr>
        <p:spPr>
          <a:xfrm>
            <a:off x="7070160" y="1993604"/>
            <a:ext cx="96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133" name="TextBox 132"/>
          <p:cNvSpPr txBox="1"/>
          <p:nvPr/>
        </p:nvSpPr>
        <p:spPr>
          <a:xfrm rot="16200000">
            <a:off x="6033700" y="2870835"/>
            <a:ext cx="96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</a:t>
            </a:r>
            <a:endParaRPr lang="en-US" dirty="0"/>
          </a:p>
        </p:txBody>
      </p:sp>
      <p:grpSp>
        <p:nvGrpSpPr>
          <p:cNvPr id="134" name="Group 133"/>
          <p:cNvGrpSpPr/>
          <p:nvPr/>
        </p:nvGrpSpPr>
        <p:grpSpPr>
          <a:xfrm>
            <a:off x="9680820" y="1219200"/>
            <a:ext cx="1189095" cy="556556"/>
            <a:chOff x="7786685" y="1219200"/>
            <a:chExt cx="1189095" cy="556556"/>
          </a:xfrm>
        </p:grpSpPr>
        <p:cxnSp>
          <p:nvCxnSpPr>
            <p:cNvPr id="135" name="Straight Connector 134"/>
            <p:cNvCxnSpPr/>
            <p:nvPr/>
          </p:nvCxnSpPr>
          <p:spPr>
            <a:xfrm flipV="1">
              <a:off x="7786685" y="1219200"/>
              <a:ext cx="370790" cy="214741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>
              <a:off x="7984071" y="1326570"/>
              <a:ext cx="745934" cy="449186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TextBox 136"/>
            <p:cNvSpPr txBox="1"/>
            <p:nvPr/>
          </p:nvSpPr>
          <p:spPr>
            <a:xfrm rot="1885454">
              <a:off x="8008670" y="1319250"/>
              <a:ext cx="9671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Width</a:t>
              </a:r>
              <a:endParaRPr lang="en-US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9285535" y="2802180"/>
            <a:ext cx="1590931" cy="626820"/>
            <a:chOff x="7391400" y="2802180"/>
            <a:chExt cx="1590931" cy="626820"/>
          </a:xfrm>
        </p:grpSpPr>
        <p:cxnSp>
          <p:nvCxnSpPr>
            <p:cNvPr id="139" name="Straight Connector 138"/>
            <p:cNvCxnSpPr/>
            <p:nvPr/>
          </p:nvCxnSpPr>
          <p:spPr>
            <a:xfrm flipH="1" flipV="1">
              <a:off x="8544610" y="2802180"/>
              <a:ext cx="260574" cy="14979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 flipH="1" flipV="1">
              <a:off x="7391400" y="3025632"/>
              <a:ext cx="712172" cy="403368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>
              <a:off x="7972080" y="2895600"/>
              <a:ext cx="704230" cy="45720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/>
            <p:cNvSpPr txBox="1"/>
            <p:nvPr/>
          </p:nvSpPr>
          <p:spPr>
            <a:xfrm rot="19500951">
              <a:off x="8015221" y="2970996"/>
              <a:ext cx="9671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Depth</a:t>
              </a:r>
              <a:endParaRPr lang="en-US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9597"/>
    </mc:Choice>
    <mc:Fallback>
      <p:transition spd="slow" advTm="69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000"/>
                            </p:stCondLst>
                            <p:childTnLst>
                              <p:par>
                                <p:cTn id="9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6000"/>
                            </p:stCondLst>
                            <p:childTnLst>
                              <p:par>
                                <p:cTn id="1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87" grpId="1"/>
      <p:bldP spid="88" grpId="0"/>
      <p:bldP spid="88" grpId="1"/>
      <p:bldP spid="89" grpId="0"/>
      <p:bldP spid="89" grpId="1"/>
      <p:bldP spid="90" grpId="0"/>
      <p:bldP spid="90" grpId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7" grpId="0" animBg="1"/>
      <p:bldP spid="97" grpId="1" animBg="1"/>
      <p:bldP spid="98" grpId="0" animBg="1"/>
      <p:bldP spid="98" grpId="1" animBg="1"/>
      <p:bldP spid="100" grpId="0" animBg="1"/>
      <p:bldP spid="100" grpId="1" animBg="1"/>
      <p:bldP spid="101" grpId="0" animBg="1"/>
      <p:bldP spid="101" grpId="1" animBg="1"/>
      <p:bldP spid="102" grpId="0"/>
      <p:bldP spid="102" grpId="1"/>
      <p:bldP spid="102" grpId="2"/>
      <p:bldP spid="103" grpId="0"/>
      <p:bldP spid="103" grpId="1"/>
      <p:bldP spid="104" grpId="0"/>
      <p:bldP spid="104" grpId="1"/>
      <p:bldP spid="105" grpId="0"/>
      <p:bldP spid="105" grpId="1"/>
      <p:bldP spid="131" grpId="0"/>
      <p:bldP spid="132" grpId="0"/>
      <p:bldP spid="133" grpId="0"/>
    </p:bldLst>
  </p:timing>
  <p:extLst mod="1">
    <p:ext uri="{E180D4A7-C9FB-4DFB-919C-405C955672EB}">
      <p14:showEvtLst xmlns="" xmlns:p14="http://schemas.microsoft.com/office/powerpoint/2010/main">
        <p14:playEvt time="1506" objId="8"/>
        <p14:triggerEvt type="onClick" time="1506" objId="8"/>
        <p14:stopEvt time="69597" objId="8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E26E156C-FE64-4634-BF9E-E1F90539B98D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5" y="0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34CBF700-51A9-49B3-9762-16FCE2684455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A539C75-5F76-421D-9730-EDC319C99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2590800" y="1033112"/>
          <a:ext cx="7467600" cy="5203613"/>
        </p:xfrm>
        <a:graphic>
          <a:graphicData uri="http://schemas.openxmlformats.org/presentationml/2006/ole">
            <p:oleObj spid="_x0000_s5122" name="Photo House" r:id="rId4" imgW="5732814" imgH="3995598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7666"/>
    </mc:Choice>
    <mc:Fallback>
      <p:transition spd="slow" advTm="67666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E26E156C-FE64-4634-BF9E-E1F90539B98D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5" y="0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34CBF700-51A9-49B3-9762-16FCE2684455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A539C75-5F76-421D-9730-EDC319C99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43113" y="1585913"/>
            <a:ext cx="8105775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7666"/>
    </mc:Choice>
    <mc:Fallback>
      <p:transition spd="slow" advTm="67666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E26E156C-FE64-4634-BF9E-E1F90539B98D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5" y="0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en-IN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34CBF700-51A9-49B3-9762-16FCE2684455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A539C75-5F76-421D-9730-EDC319C99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921" y="1471205"/>
            <a:ext cx="6397689" cy="4446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811662" y="1284065"/>
            <a:ext cx="5146548" cy="3183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7666"/>
    </mc:Choice>
    <mc:Fallback>
      <p:transition spd="slow" advTm="67666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30D251EB-177F-4340-BD47-D9D1E014DFAD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Prerequisite/Recapitulations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FEA30AE-1B9E-4DC8-B9DB-497045811F8F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D267548-C4FE-4898-B521-1E584A05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0079" y="1371600"/>
            <a:ext cx="104764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504949" y="1371600"/>
            <a:ext cx="4480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3600" dirty="0" smtClean="0"/>
              <a:t>Theory of Projection</a:t>
            </a:r>
          </a:p>
          <a:p>
            <a:endParaRPr lang="en-US" sz="3600" dirty="0" smtClean="0"/>
          </a:p>
          <a:p>
            <a:pPr>
              <a:buFont typeface="Wingdings" pitchFamily="2" charset="2"/>
              <a:buChar char="Ø"/>
            </a:pPr>
            <a:r>
              <a:rPr lang="en-US" sz="3600" dirty="0" smtClean="0"/>
              <a:t>Concept of views</a:t>
            </a:r>
          </a:p>
          <a:p>
            <a:endParaRPr lang="en-US" sz="3600" dirty="0" smtClean="0"/>
          </a:p>
          <a:p>
            <a:pPr>
              <a:buFont typeface="Wingdings" pitchFamily="2" charset="2"/>
              <a:buChar char="Ø"/>
            </a:pPr>
            <a:r>
              <a:rPr lang="en-US" sz="3600" dirty="0" smtClean="0"/>
              <a:t>Projection lines</a:t>
            </a:r>
            <a:endParaRPr lang="en-US" sz="3600" dirty="0"/>
          </a:p>
        </p:txBody>
      </p:sp>
    </p:spTree>
    <p:extLst>
      <p:ext uri="{BB962C8B-B14F-4D97-AF65-F5344CB8AC3E}">
        <p14:creationId xmlns="" xmlns:p14="http://schemas.microsoft.com/office/powerpoint/2010/main" val="7310703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4667"/>
    </mc:Choice>
    <mc:Fallback>
      <p:transition spd="slow" advTm="44667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"/>
          <p:cNvGrpSpPr/>
          <p:nvPr/>
        </p:nvGrpSpPr>
        <p:grpSpPr>
          <a:xfrm>
            <a:off x="5688" y="3636"/>
            <a:ext cx="12192001" cy="6854364"/>
            <a:chOff x="-1" y="-16453"/>
            <a:chExt cx="12192001" cy="6854364"/>
          </a:xfrm>
        </p:grpSpPr>
        <p:sp>
          <p:nvSpPr>
            <p:cNvPr id="3" name="Title 1">
              <a:extLst>
                <a:ext uri="{FF2B5EF4-FFF2-40B4-BE49-F238E27FC236}">
                  <a16:creationId xmlns="" xmlns:a16="http://schemas.microsoft.com/office/drawing/2014/main" id="{E26E156C-FE64-4634-BF9E-E1F90539B9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504949" y="-16453"/>
              <a:ext cx="10687051" cy="103311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 algn="ctr" fontAlgn="base"/>
              <a:r>
                <a:rPr lang="en-IN" sz="2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  <a:endPara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itle 1">
              <a:extLst>
                <a:ext uri="{FF2B5EF4-FFF2-40B4-BE49-F238E27FC236}">
                  <a16:creationId xmlns="" xmlns:a16="http://schemas.microsoft.com/office/drawing/2014/main" id="{34CBF700-51A9-49B3-9762-16FCE268445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-1" y="6436129"/>
              <a:ext cx="12191997" cy="401782"/>
            </a:xfrm>
            <a:prstGeom prst="rect">
              <a:avLst/>
            </a:prstGeom>
            <a:solidFill>
              <a:srgbClr val="C00000"/>
            </a:solidFill>
          </p:spPr>
          <p:txBody>
            <a:bodyPr/>
            <a:lstStyle/>
            <a:p>
              <a:pPr>
                <a:lnSpc>
                  <a:spcPct val="90000"/>
                </a:lnSpc>
                <a:spcBef>
                  <a:spcPct val="0"/>
                </a:spcBef>
                <a:defRPr/>
              </a:pPr>
              <a:r>
                <a:rPr kumimoji="0" lang="en-IN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nos"/>
                  <a:ea typeface="+mj-ea"/>
                  <a:cs typeface="+mj-cs"/>
                </a:rPr>
                <a:t>				     		</a:t>
              </a:r>
              <a:endParaRPr lang="zh-CN" altLang="en-US" sz="2400" b="1" dirty="0">
                <a:solidFill>
                  <a:schemeClr val="bg1"/>
                </a:solidFill>
                <a:latin typeface="Tinos"/>
              </a:endParaRPr>
            </a:p>
            <a:p>
              <a:pPr lvl="0">
                <a:lnSpc>
                  <a:spcPct val="90000"/>
                </a:lnSpc>
                <a:spcBef>
                  <a:spcPct val="0"/>
                </a:spcBef>
                <a:defRPr/>
              </a:pPr>
              <a:endPara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0A539C75-5F76-421D-9730-EDC319C99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597"/>
              <a:ext cx="1504949" cy="1023587"/>
            </a:xfrm>
            <a:prstGeom prst="rect">
              <a:avLst/>
            </a:prstGeom>
          </p:spPr>
        </p:pic>
      </p:grpSp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750626" y="1596788"/>
            <a:ext cx="12192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sng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  <a:t/>
            </a:r>
            <a:br>
              <a:rPr kumimoji="0" lang="en-US" sz="1800" b="0" i="0" u="sng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</a:br>
            <a:endParaRPr kumimoji="0" lang="en-US" sz="1800" b="0" i="0" u="sng" strike="noStrike" cap="none" normalizeH="0" baseline="0" dirty="0">
              <a:ln>
                <a:noFill/>
              </a:ln>
              <a:solidFill>
                <a:srgbClr val="888888"/>
              </a:solidFill>
              <a:effectLst/>
              <a:latin typeface="Arial" charset="0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  <a:t/>
            </a:r>
            <a:br>
              <a:rPr kumimoji="0" lang="en-US" sz="1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charset="0"/>
                <a:cs typeface="Arial" charset="0"/>
              </a:rPr>
            </a:b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75508" y="1273622"/>
            <a:ext cx="979278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http://www.iitg.ac.in/kpmech/ME111-2016/ORTHOGRAPHIC%20PROJECTIONS-1%20(2016).pdf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4"/>
              </a:rPr>
              <a:t>https://www.fd.cvut.cz/department/k611/PEDAGOG/K611GM_A_soubory/4_Multiview_Drawing.pdf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5"/>
              </a:rPr>
              <a:t>https://en.wikipedia.org/wiki/Multiview_projection</a:t>
            </a:r>
            <a:endParaRPr lang="en-US" dirty="0" smtClean="0"/>
          </a:p>
          <a:p>
            <a:endParaRPr lang="en-US" b="1" u="sng" dirty="0" smtClean="0">
              <a:solidFill>
                <a:schemeClr val="accent1"/>
              </a:solidFill>
            </a:endParaRPr>
          </a:p>
          <a:p>
            <a:r>
              <a:rPr lang="en-US" b="1" u="sng" dirty="0" smtClean="0">
                <a:solidFill>
                  <a:schemeClr val="accent1"/>
                </a:solidFill>
              </a:rPr>
              <a:t>ND Bhatt Book</a:t>
            </a:r>
          </a:p>
          <a:p>
            <a:endParaRPr lang="en-US" b="1" u="sng" dirty="0" smtClean="0">
              <a:solidFill>
                <a:schemeClr val="accent1"/>
              </a:solidFill>
            </a:endParaRPr>
          </a:p>
          <a:p>
            <a:r>
              <a:rPr lang="en-US" b="1" u="sng" dirty="0" smtClean="0">
                <a:solidFill>
                  <a:schemeClr val="accent1"/>
                </a:solidFill>
              </a:rPr>
              <a:t>NPTEL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57880"/>
    </mc:Choice>
    <mc:Fallback>
      <p:transition spd="slow" advTm="5788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E26E156C-FE64-4634-BF9E-E1F90539B98D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5" y="0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34CBF700-51A9-49B3-9762-16FCE2684455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A539C75-5F76-421D-9730-EDC319C99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171" y="1366566"/>
            <a:ext cx="2219325" cy="159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98171" y="3334517"/>
            <a:ext cx="2524125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38934" y="1366566"/>
            <a:ext cx="6829425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9"/>
          <p:cNvSpPr/>
          <p:nvPr/>
        </p:nvSpPr>
        <p:spPr>
          <a:xfrm>
            <a:off x="7573238" y="5316583"/>
            <a:ext cx="4618762" cy="923330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Thank You</a:t>
            </a:r>
            <a:endParaRPr lang="en-US" sz="54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7193817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7666"/>
    </mc:Choice>
    <mc:Fallback>
      <p:transition spd="slow" advTm="6766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27463" y="1443841"/>
            <a:ext cx="1072460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en-GB" dirty="0"/>
              <a:t>To understand the meaning of </a:t>
            </a:r>
            <a:r>
              <a:rPr lang="en-GB" dirty="0" err="1" smtClean="0"/>
              <a:t>multiview</a:t>
            </a:r>
            <a:r>
              <a:rPr lang="en-GB" dirty="0" smtClean="0"/>
              <a:t> drawing</a:t>
            </a:r>
            <a:endParaRPr lang="en-GB" dirty="0"/>
          </a:p>
          <a:p>
            <a:pPr algn="just"/>
            <a:endParaRPr lang="en-GB" dirty="0"/>
          </a:p>
          <a:p>
            <a:pPr algn="just">
              <a:buFont typeface="Wingdings" pitchFamily="2" charset="2"/>
              <a:buChar char="v"/>
            </a:pPr>
            <a:r>
              <a:rPr lang="en-GB" dirty="0"/>
              <a:t>To understand the </a:t>
            </a:r>
            <a:r>
              <a:rPr lang="en-GB" dirty="0" smtClean="0"/>
              <a:t>concept of orthographic projection</a:t>
            </a:r>
            <a:endParaRPr lang="en-GB" dirty="0"/>
          </a:p>
          <a:p>
            <a:pPr algn="just"/>
            <a:endParaRPr lang="en-GB" dirty="0"/>
          </a:p>
          <a:p>
            <a:pPr algn="just">
              <a:buFont typeface="Wingdings" pitchFamily="2" charset="2"/>
              <a:buChar char="v"/>
            </a:pPr>
            <a:r>
              <a:rPr lang="en-US" dirty="0"/>
              <a:t>To understand </a:t>
            </a:r>
            <a:r>
              <a:rPr lang="en-US" dirty="0" smtClean="0"/>
              <a:t>how to draw different views of a given object</a:t>
            </a:r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927463" y="1443841"/>
            <a:ext cx="10358846" cy="3736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dirty="0"/>
              <a:t>A </a:t>
            </a:r>
            <a:r>
              <a:rPr lang="en-US" sz="3200" b="1" i="1" dirty="0" err="1" smtClean="0"/>
              <a:t>multiview</a:t>
            </a:r>
            <a:r>
              <a:rPr lang="en-US" sz="3200" b="1" i="1" dirty="0" smtClean="0"/>
              <a:t> </a:t>
            </a:r>
            <a:r>
              <a:rPr lang="en-US" sz="3200" b="1" i="1" dirty="0"/>
              <a:t>drawing</a:t>
            </a:r>
            <a:r>
              <a:rPr lang="en-US" sz="3200" dirty="0"/>
              <a:t> is one that shows two or more two-dimensional views of a three-dimensional object</a:t>
            </a:r>
            <a:r>
              <a:rPr lang="en-US" sz="3200" dirty="0" smtClean="0"/>
              <a:t>.</a:t>
            </a:r>
          </a:p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endParaRPr lang="en-US" sz="3200" dirty="0"/>
          </a:p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b="1" i="1" dirty="0" err="1"/>
              <a:t>Multiview</a:t>
            </a:r>
            <a:r>
              <a:rPr lang="en-US" sz="3200" b="1" i="1" dirty="0"/>
              <a:t> drawings</a:t>
            </a:r>
            <a:r>
              <a:rPr lang="en-US" sz="3200" dirty="0"/>
              <a:t> provide the shape description of an object. When combined with dimensions, </a:t>
            </a:r>
            <a:r>
              <a:rPr lang="en-US" sz="3200" dirty="0" err="1"/>
              <a:t>multiview</a:t>
            </a:r>
            <a:r>
              <a:rPr lang="en-US" sz="3200" dirty="0"/>
              <a:t> drawings serve as the main form of communication between designers and manufacturers.</a:t>
            </a:r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6" name="Picture 3" descr="step 5b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583668" y="1188720"/>
            <a:ext cx="5951538" cy="4899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IN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979714" y="1606731"/>
            <a:ext cx="7171509" cy="432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dirty="0"/>
              <a:t>All three-dimensional objects have </a:t>
            </a:r>
            <a:r>
              <a:rPr lang="en-US" sz="3200" b="1" i="1" dirty="0">
                <a:solidFill>
                  <a:srgbClr val="E60702"/>
                </a:solidFill>
              </a:rPr>
              <a:t>width</a:t>
            </a:r>
            <a:r>
              <a:rPr lang="en-US" sz="3200" dirty="0"/>
              <a:t>, </a:t>
            </a:r>
            <a:r>
              <a:rPr lang="en-US" sz="3200" b="1" i="1" dirty="0">
                <a:solidFill>
                  <a:srgbClr val="008000"/>
                </a:solidFill>
              </a:rPr>
              <a:t>height</a:t>
            </a:r>
            <a:r>
              <a:rPr lang="en-US" sz="3200" dirty="0"/>
              <a:t>, and </a:t>
            </a:r>
            <a:r>
              <a:rPr lang="en-US" sz="3200" b="1" i="1" dirty="0">
                <a:solidFill>
                  <a:schemeClr val="folHlink"/>
                </a:solidFill>
              </a:rPr>
              <a:t>depth</a:t>
            </a:r>
            <a:r>
              <a:rPr lang="en-US" sz="3200" dirty="0"/>
              <a:t>.</a:t>
            </a:r>
          </a:p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b="1" i="1" dirty="0">
                <a:solidFill>
                  <a:srgbClr val="E60702"/>
                </a:solidFill>
              </a:rPr>
              <a:t>Width</a:t>
            </a:r>
            <a:r>
              <a:rPr lang="en-US" sz="3200" dirty="0"/>
              <a:t> is associated with an object’s </a:t>
            </a:r>
            <a:r>
              <a:rPr lang="en-US" sz="3200" b="1" i="1" dirty="0"/>
              <a:t>side-to-side</a:t>
            </a:r>
            <a:r>
              <a:rPr lang="en-US" sz="3200" dirty="0"/>
              <a:t> dimension.</a:t>
            </a:r>
          </a:p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b="1" i="1" dirty="0">
                <a:solidFill>
                  <a:srgbClr val="008000"/>
                </a:solidFill>
              </a:rPr>
              <a:t>Height</a:t>
            </a:r>
            <a:r>
              <a:rPr lang="en-US" sz="3200" dirty="0"/>
              <a:t> is the measure of an object from </a:t>
            </a:r>
            <a:r>
              <a:rPr lang="en-US" sz="3200" b="1" i="1" dirty="0"/>
              <a:t>top-to-bottom</a:t>
            </a:r>
            <a:r>
              <a:rPr lang="en-US" sz="3200" dirty="0"/>
              <a:t>.</a:t>
            </a:r>
          </a:p>
          <a:p>
            <a:pPr eaLnBrk="0" hangingPunct="0">
              <a:spcAft>
                <a:spcPct val="20000"/>
              </a:spcAft>
              <a:buClr>
                <a:schemeClr val="tx2"/>
              </a:buClr>
              <a:buFont typeface="Arial" charset="0"/>
              <a:buNone/>
            </a:pPr>
            <a:r>
              <a:rPr lang="en-US" sz="3200" b="1" i="1" dirty="0">
                <a:solidFill>
                  <a:schemeClr val="folHlink"/>
                </a:solidFill>
              </a:rPr>
              <a:t>Depth</a:t>
            </a:r>
            <a:r>
              <a:rPr lang="en-US" sz="3200" dirty="0"/>
              <a:t> is associated with </a:t>
            </a:r>
            <a:r>
              <a:rPr lang="en-US" sz="3200" b="1" i="1" dirty="0"/>
              <a:t>front-to-back</a:t>
            </a:r>
            <a:r>
              <a:rPr lang="en-US" sz="3200" dirty="0"/>
              <a:t> distance.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4"/>
          <a:srcRect l="26414" t="14435" r="18867" b="2884"/>
          <a:stretch>
            <a:fillRect/>
          </a:stretch>
        </p:blipFill>
        <p:spPr>
          <a:xfrm>
            <a:off x="8153400" y="1959428"/>
            <a:ext cx="4038600" cy="3116263"/>
          </a:xfrm>
          <a:prstGeom prst="rect">
            <a:avLst/>
          </a:prstGeom>
          <a:noFill/>
        </p:spPr>
      </p:pic>
      <p:graphicFrame>
        <p:nvGraphicFramePr>
          <p:cNvPr id="71686" name="Object 6"/>
          <p:cNvGraphicFramePr>
            <a:graphicFrameLocks noChangeAspect="1"/>
          </p:cNvGraphicFramePr>
          <p:nvPr/>
        </p:nvGraphicFramePr>
        <p:xfrm>
          <a:off x="10744196" y="1026184"/>
          <a:ext cx="1447800" cy="1379538"/>
        </p:xfrm>
        <a:graphic>
          <a:graphicData uri="http://schemas.openxmlformats.org/presentationml/2006/ole">
            <p:oleObj spid="_x0000_s2050" name="Drawing" r:id="rId5" imgW="9039225" imgH="5095875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600" decel="100000"/>
                                        <p:tgtEl>
                                          <p:spTgt spid="716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600" decel="100000" fill="hold"/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00" decel="100000" fill="hold"/>
                                        <p:tgtEl>
                                          <p:spTgt spid="71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00" decel="100000" fill="hold"/>
                                        <p:tgtEl>
                                          <p:spTgt spid="71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accel="1000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accel="1000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US" sz="2800" dirty="0" smtClean="0"/>
              <a:t>Glass Box – 6 views of an object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" name="Picture 4" descr="multiview 5"/>
          <p:cNvPicPr>
            <a:picLocks noChangeAspect="1" noChangeArrowheads="1"/>
          </p:cNvPicPr>
          <p:nvPr/>
        </p:nvPicPr>
        <p:blipFill>
          <a:blip r:embed="rId3">
            <a:lum bright="-24000" contrast="36000"/>
          </a:blip>
          <a:srcRect b="7678"/>
          <a:stretch>
            <a:fillRect/>
          </a:stretch>
        </p:blipFill>
        <p:spPr bwMode="auto">
          <a:xfrm>
            <a:off x="3391999" y="1082041"/>
            <a:ext cx="6019800" cy="4876800"/>
          </a:xfrm>
          <a:prstGeom prst="rect">
            <a:avLst/>
          </a:prstGeom>
          <a:noFill/>
        </p:spPr>
      </p:pic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449988" y="3200400"/>
            <a:ext cx="3200400" cy="252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200" b="1"/>
              <a:t>All the views unfold as shown around the stationary front view.</a:t>
            </a: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2364388" y="1524000"/>
            <a:ext cx="1447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/>
              <a:t>Glass Box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8231788" y="3048000"/>
            <a:ext cx="16764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 b="1" dirty="0"/>
              <a:t>Unfolding the Glass Box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8155588" y="4114800"/>
            <a:ext cx="1752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/>
              <a:t>6 views of an object – 2 D</a:t>
            </a:r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>
            <a:off x="3126388" y="1905000"/>
            <a:ext cx="762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8688988" y="2743200"/>
            <a:ext cx="5334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 flipH="1">
            <a:off x="7012588" y="4267200"/>
            <a:ext cx="990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US" sz="2800" dirty="0" smtClean="0"/>
              <a:t>Viewing the object-Visualizing views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" name="Picture 4" descr="multiview 2"/>
          <p:cNvPicPr>
            <a:picLocks noChangeAspect="1" noChangeArrowheads="1"/>
          </p:cNvPicPr>
          <p:nvPr/>
        </p:nvPicPr>
        <p:blipFill>
          <a:blip r:embed="rId3"/>
          <a:srcRect l="13472" t="18750" r="8061" b="16667"/>
          <a:stretch>
            <a:fillRect/>
          </a:stretch>
        </p:blipFill>
        <p:spPr bwMode="auto">
          <a:xfrm>
            <a:off x="2362404" y="1051492"/>
            <a:ext cx="7099452" cy="3794826"/>
          </a:xfrm>
          <a:prstGeom prst="rect">
            <a:avLst/>
          </a:prstGeom>
          <a:noFill/>
        </p:spPr>
      </p:pic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2414656" y="4990009"/>
            <a:ext cx="83820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1" dirty="0"/>
              <a:t>Notice how each view appears when looking directly at that view of the object.</a:t>
            </a:r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="" xmlns:a16="http://schemas.microsoft.com/office/drawing/2014/main" id="{01C2B435-4D68-4B76-AC1D-F593F1F4CC63}"/>
              </a:ext>
            </a:extLst>
          </p:cNvPr>
          <p:cNvSpPr txBox="1">
            <a:spLocks noChangeArrowheads="1"/>
          </p:cNvSpPr>
          <p:nvPr/>
        </p:nvSpPr>
        <p:spPr>
          <a:xfrm>
            <a:off x="1504949" y="-16453"/>
            <a:ext cx="10687051" cy="103311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 algn="ctr" fontAlgn="base"/>
            <a:r>
              <a:rPr lang="en-US" sz="2800" b="1" dirty="0" smtClean="0"/>
              <a:t>3 View Drawing </a:t>
            </a:r>
            <a:br>
              <a:rPr lang="en-US" sz="2800" b="1" dirty="0" smtClean="0"/>
            </a:br>
            <a:r>
              <a:rPr lang="en-US" sz="2800" b="1" i="1" dirty="0" smtClean="0"/>
              <a:t>Most Commonly Used Views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AE9E8CD-590E-4751-A074-6DE11C8DFF16}"/>
              </a:ext>
            </a:extLst>
          </p:cNvPr>
          <p:cNvSpPr txBox="1">
            <a:spLocks noChangeArrowheads="1"/>
          </p:cNvSpPr>
          <p:nvPr/>
        </p:nvSpPr>
        <p:spPr>
          <a:xfrm>
            <a:off x="-1" y="6436129"/>
            <a:ext cx="12191997" cy="401782"/>
          </a:xfrm>
          <a:prstGeom prst="rect">
            <a:avLst/>
          </a:prstGeom>
          <a:solidFill>
            <a:srgbClr val="C00000"/>
          </a:solidFill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kumimoji="0" lang="en-IN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nos"/>
                <a:ea typeface="+mj-ea"/>
                <a:cs typeface="+mj-cs"/>
              </a:rPr>
              <a:t>				     		</a:t>
            </a:r>
            <a:endParaRPr lang="zh-CN" altLang="en-US" sz="2400" b="1" dirty="0">
              <a:solidFill>
                <a:schemeClr val="bg1"/>
              </a:solidFill>
              <a:latin typeface="Tinos"/>
            </a:endParaRPr>
          </a:p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endParaRPr kumimoji="0" lang="en-IN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nos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4907ECC-6CF1-4198-9BE1-C543A70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"/>
            <a:ext cx="1504949" cy="1023587"/>
          </a:xfrm>
          <a:prstGeom prst="rect">
            <a:avLst/>
          </a:prstGeom>
        </p:spPr>
      </p:pic>
      <p:pic>
        <p:nvPicPr>
          <p:cNvPr id="8" name="Picture 4" descr="Alphabet of Lines - Sketching Activity 001"/>
          <p:cNvPicPr>
            <a:picLocks noChangeAspect="1" noChangeArrowheads="1"/>
          </p:cNvPicPr>
          <p:nvPr/>
        </p:nvPicPr>
        <p:blipFill>
          <a:blip r:embed="rId3"/>
          <a:srcRect b="13885"/>
          <a:stretch>
            <a:fillRect/>
          </a:stretch>
        </p:blipFill>
        <p:spPr bwMode="auto">
          <a:xfrm>
            <a:off x="4730949" y="1524000"/>
            <a:ext cx="5410200" cy="4425950"/>
          </a:xfrm>
          <a:prstGeom prst="rect">
            <a:avLst/>
          </a:prstGeom>
          <a:noFill/>
        </p:spPr>
      </p:pic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1835349" y="1981200"/>
            <a:ext cx="27432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 b="1"/>
              <a:t>Front View</a:t>
            </a:r>
          </a:p>
          <a:p>
            <a:pPr>
              <a:spcBef>
                <a:spcPct val="50000"/>
              </a:spcBef>
            </a:pPr>
            <a:r>
              <a:rPr lang="en-US" sz="3600" b="1"/>
              <a:t>Top View</a:t>
            </a:r>
          </a:p>
          <a:p>
            <a:pPr>
              <a:spcBef>
                <a:spcPct val="50000"/>
              </a:spcBef>
            </a:pPr>
            <a:r>
              <a:rPr lang="en-US" sz="3600" b="1"/>
              <a:t>Side View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987749" y="4572000"/>
            <a:ext cx="2133600" cy="173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1" i="1"/>
              <a:t>Color code can help to visualize</a:t>
            </a:r>
          </a:p>
          <a:p>
            <a:pPr>
              <a:spcBef>
                <a:spcPct val="50000"/>
              </a:spcBef>
            </a:pPr>
            <a:endParaRPr lang="en-US" sz="2400"/>
          </a:p>
        </p:txBody>
      </p:sp>
    </p:spTree>
    <p:extLst>
      <p:ext uri="{BB962C8B-B14F-4D97-AF65-F5344CB8AC3E}">
        <p14:creationId xmlns="" xmlns:p14="http://schemas.microsoft.com/office/powerpoint/2010/main" val="12070859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{0AF5710B-C9BE-D049-99F6-EA598E797940}tf10001119</Template>
  <TotalTime>4508</TotalTime>
  <Words>402</Words>
  <Application>Microsoft Office PowerPoint</Application>
  <PresentationFormat>Custom</PresentationFormat>
  <Paragraphs>116</Paragraphs>
  <Slides>21</Slides>
  <Notes>0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Office Theme</vt:lpstr>
      <vt:lpstr>Drawing</vt:lpstr>
      <vt:lpstr>Photo House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RAMALINGAM</dc:creator>
  <cp:lastModifiedBy>student</cp:lastModifiedBy>
  <cp:revision>220</cp:revision>
  <dcterms:created xsi:type="dcterms:W3CDTF">2020-05-05T09:43:45Z</dcterms:created>
  <dcterms:modified xsi:type="dcterms:W3CDTF">2021-12-14T08:11:56Z</dcterms:modified>
</cp:coreProperties>
</file>